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9" r:id="rId5"/>
    <p:sldId id="262" r:id="rId6"/>
    <p:sldId id="264" r:id="rId7"/>
    <p:sldId id="263" r:id="rId8"/>
    <p:sldId id="261" r:id="rId9"/>
    <p:sldId id="265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7872" autoAdjust="0"/>
  </p:normalViewPr>
  <p:slideViewPr>
    <p:cSldViewPr snapToGrid="0">
      <p:cViewPr>
        <p:scale>
          <a:sx n="75" d="100"/>
          <a:sy n="75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-115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A2E63-51ED-45EA-8C86-63D5D56DEBA8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54AE2-50C4-4E98-A080-E77C3FEA5DC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414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9005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OSI og TCP/IP Modeller</a:t>
            </a:r>
            <a:r>
              <a:rPr lang="da-DK" dirty="0"/>
              <a:t>: De to vigtigste modeller til netværkskommunikation, hvordan de adskiller sig</a:t>
            </a:r>
            <a:r>
              <a:rPr lang="en-DK" dirty="0"/>
              <a:t>.</a:t>
            </a:r>
            <a:br>
              <a:rPr lang="da-DK" dirty="0"/>
            </a:br>
            <a:r>
              <a:rPr lang="da-DK" b="1" dirty="0"/>
              <a:t>Sikkerhed i netværksprotokoller: </a:t>
            </a:r>
            <a:r>
              <a:rPr lang="da-DK" b="0" dirty="0"/>
              <a:t>Kort g</a:t>
            </a:r>
            <a:r>
              <a:rPr lang="da-DK" dirty="0"/>
              <a:t>ennemgang af forskellige sikre og usikre netværksprotokoller.</a:t>
            </a:r>
            <a:br>
              <a:rPr lang="da-DK" dirty="0"/>
            </a:br>
            <a:r>
              <a:rPr lang="da-DK" b="1" dirty="0"/>
              <a:t>Demonstration af HTTP(S): </a:t>
            </a:r>
            <a:r>
              <a:rPr lang="da-DK" dirty="0"/>
              <a:t>En demonstration af HTTP og HTTPS-trafik i Wireshark.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6736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dirty="0"/>
              <a:t>OSI = </a:t>
            </a:r>
            <a:r>
              <a:rPr lang="en-GB" dirty="0"/>
              <a:t>Open Systems Interconnection model</a:t>
            </a:r>
            <a:r>
              <a:rPr lang="en-DK" dirty="0"/>
              <a:t>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Eksempel </a:t>
            </a:r>
            <a:r>
              <a:rPr lang="en-DK" dirty="0" err="1"/>
              <a:t>på</a:t>
            </a:r>
            <a:r>
              <a:rPr lang="en-DK" dirty="0"/>
              <a:t> at </a:t>
            </a:r>
            <a:r>
              <a:rPr lang="en-DK" dirty="0" err="1"/>
              <a:t>loade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</a:t>
            </a:r>
            <a:r>
              <a:rPr lang="en-DK" dirty="0" err="1"/>
              <a:t>hjemmeside</a:t>
            </a:r>
            <a:r>
              <a:rPr lang="en-DK" dirty="0"/>
              <a:t>:</a:t>
            </a:r>
          </a:p>
          <a:p>
            <a:pPr marL="0" indent="0">
              <a:buNone/>
            </a:pPr>
            <a:r>
              <a:rPr lang="da-DK" dirty="0"/>
              <a:t>Lag 1 – Fysisk: Data sendes som bits via elektriske signaler (kabel) eller radiobølger (Wi-Fi).</a:t>
            </a:r>
          </a:p>
          <a:p>
            <a:pPr marL="0" indent="0">
              <a:buNone/>
            </a:pPr>
            <a:r>
              <a:rPr lang="da-DK" dirty="0"/>
              <a:t>Lag 2 – Datalink: Sørger for, at data rammer den rigtige enhed på netværket gennem ARP. </a:t>
            </a:r>
          </a:p>
          <a:p>
            <a:pPr marL="0" indent="0">
              <a:buNone/>
            </a:pPr>
            <a:r>
              <a:rPr lang="da-DK" dirty="0"/>
              <a:t>Lag 3 – Netværk: IP sender pakken til serverens IP-adresse.</a:t>
            </a:r>
          </a:p>
          <a:p>
            <a:pPr marL="0" indent="0">
              <a:buNone/>
            </a:pPr>
            <a:r>
              <a:rPr lang="da-DK" dirty="0"/>
              <a:t>Lag 4 – Transport: TCP opdeler data i segmenter og sikrer levering (port 443).</a:t>
            </a:r>
          </a:p>
          <a:p>
            <a:pPr marL="0" indent="0">
              <a:buNone/>
            </a:pPr>
            <a:r>
              <a:rPr lang="da-DK" dirty="0"/>
              <a:t>Lag 5 – Session: Session oprettes og vedligeholdes under forbindelsen.</a:t>
            </a:r>
          </a:p>
          <a:p>
            <a:pPr marL="0" indent="0">
              <a:buNone/>
            </a:pPr>
            <a:r>
              <a:rPr lang="da-DK" dirty="0"/>
              <a:t>Lag 6 – Præsentation: TLS krypterer og formaterer data.</a:t>
            </a:r>
          </a:p>
          <a:p>
            <a:pPr marL="0" indent="0">
              <a:buNone/>
            </a:pPr>
            <a:r>
              <a:rPr lang="da-DK" dirty="0"/>
              <a:t>Lag 7 – Applikation: Browser bruger HTTPS til at kommunikere med serveren.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TLS lever </a:t>
            </a:r>
            <a:r>
              <a:rPr lang="en-DK" dirty="0" err="1"/>
              <a:t>på</a:t>
            </a:r>
            <a:r>
              <a:rPr lang="en-DK" dirty="0"/>
              <a:t> lag 6 </a:t>
            </a:r>
            <a:r>
              <a:rPr lang="da-DK" dirty="0"/>
              <a:t>Præsentation</a:t>
            </a:r>
            <a:endParaRPr lang="en-DK" dirty="0"/>
          </a:p>
          <a:p>
            <a:pPr marL="0" indent="0">
              <a:buNone/>
            </a:pPr>
            <a:r>
              <a:rPr lang="en-DK" dirty="0"/>
              <a:t>TCP lever </a:t>
            </a:r>
            <a:r>
              <a:rPr lang="en-DK" dirty="0" err="1"/>
              <a:t>på</a:t>
            </a:r>
            <a:r>
              <a:rPr lang="en-DK" dirty="0"/>
              <a:t> lag 4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0332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TCP/IP er </a:t>
            </a:r>
            <a:r>
              <a:rPr lang="en-GB" b="0" dirty="0" err="1"/>
              <a:t>ikke</a:t>
            </a:r>
            <a:r>
              <a:rPr lang="en-GB" b="0" dirty="0"/>
              <a:t> </a:t>
            </a:r>
            <a:r>
              <a:rPr lang="en-GB" b="0" dirty="0" err="1"/>
              <a:t>kun</a:t>
            </a:r>
            <a:r>
              <a:rPr lang="en-GB" b="0" dirty="0"/>
              <a:t> </a:t>
            </a:r>
            <a:r>
              <a:rPr lang="en-GB" b="0" dirty="0" err="1"/>
              <a:t>en</a:t>
            </a:r>
            <a:r>
              <a:rPr lang="en-GB" b="0" dirty="0"/>
              <a:t> </a:t>
            </a:r>
            <a:r>
              <a:rPr lang="en-GB" b="0" dirty="0" err="1"/>
              <a:t>teoretisk</a:t>
            </a:r>
            <a:r>
              <a:rPr lang="en-GB" b="0" dirty="0"/>
              <a:t> model</a:t>
            </a:r>
            <a:r>
              <a:rPr lang="en-DK" b="0" dirty="0"/>
              <a:t> </a:t>
            </a:r>
            <a:r>
              <a:rPr lang="en-DK" b="0" dirty="0" err="1"/>
              <a:t>som</a:t>
            </a:r>
            <a:r>
              <a:rPr lang="en-DK" b="0" dirty="0"/>
              <a:t> OSI </a:t>
            </a:r>
            <a:r>
              <a:rPr lang="en-DK" b="0" dirty="0" err="1"/>
              <a:t>modellen</a:t>
            </a:r>
            <a:r>
              <a:rPr lang="en-GB" b="0" dirty="0"/>
              <a:t>, men </a:t>
            </a:r>
            <a:r>
              <a:rPr lang="en-DK" b="0" dirty="0"/>
              <a:t>den </a:t>
            </a:r>
            <a:r>
              <a:rPr lang="en-GB" b="0" dirty="0" err="1"/>
              <a:t>protokolstack</a:t>
            </a:r>
            <a:r>
              <a:rPr lang="en-GB" b="0" dirty="0"/>
              <a:t>, </a:t>
            </a:r>
            <a:r>
              <a:rPr lang="en-GB" b="0" dirty="0" err="1"/>
              <a:t>som</a:t>
            </a:r>
            <a:r>
              <a:rPr lang="en-GB" b="0" dirty="0"/>
              <a:t> </a:t>
            </a:r>
            <a:r>
              <a:rPr lang="en-GB" b="0" dirty="0" err="1"/>
              <a:t>internettet</a:t>
            </a:r>
            <a:r>
              <a:rPr lang="en-GB" b="0" dirty="0"/>
              <a:t> </a:t>
            </a:r>
            <a:r>
              <a:rPr lang="en-GB" b="0" dirty="0" err="1"/>
              <a:t>bygger</a:t>
            </a:r>
            <a:r>
              <a:rPr lang="en-GB" b="0" dirty="0"/>
              <a:t> </a:t>
            </a:r>
            <a:r>
              <a:rPr lang="en-GB" b="0" dirty="0" err="1"/>
              <a:t>på</a:t>
            </a:r>
            <a:r>
              <a:rPr lang="en-GB" b="0" dirty="0"/>
              <a:t>.</a:t>
            </a:r>
          </a:p>
          <a:p>
            <a:r>
              <a:rPr lang="en-GB" b="0" dirty="0"/>
              <a:t>Alle </a:t>
            </a:r>
            <a:r>
              <a:rPr lang="en-GB" b="0" dirty="0" err="1"/>
              <a:t>computere</a:t>
            </a:r>
            <a:r>
              <a:rPr lang="en-GB" b="0" dirty="0"/>
              <a:t>, </a:t>
            </a:r>
            <a:r>
              <a:rPr lang="en-GB" b="0" dirty="0" err="1"/>
              <a:t>routere</a:t>
            </a:r>
            <a:r>
              <a:rPr lang="en-GB" b="0" dirty="0"/>
              <a:t> </a:t>
            </a:r>
            <a:r>
              <a:rPr lang="en-GB" b="0" dirty="0" err="1"/>
              <a:t>og</a:t>
            </a:r>
            <a:r>
              <a:rPr lang="en-GB" b="0" dirty="0"/>
              <a:t> </a:t>
            </a:r>
            <a:r>
              <a:rPr lang="en-GB" b="0" dirty="0" err="1"/>
              <a:t>servere</a:t>
            </a:r>
            <a:r>
              <a:rPr lang="en-GB" b="0" dirty="0"/>
              <a:t> </a:t>
            </a:r>
            <a:r>
              <a:rPr lang="en-GB" b="0" dirty="0" err="1"/>
              <a:t>bruger</a:t>
            </a:r>
            <a:r>
              <a:rPr lang="en-GB" b="0" dirty="0"/>
              <a:t> TCP/IP-</a:t>
            </a:r>
            <a:r>
              <a:rPr lang="en-GB" b="0" dirty="0" err="1"/>
              <a:t>protokoller</a:t>
            </a:r>
            <a:r>
              <a:rPr lang="en-GB" b="0" dirty="0"/>
              <a:t> </a:t>
            </a:r>
            <a:r>
              <a:rPr lang="en-GB" b="0" dirty="0" err="1"/>
              <a:t>som</a:t>
            </a:r>
            <a:r>
              <a:rPr lang="en-GB" b="0" dirty="0"/>
              <a:t> IP, TCP, UDP, HTTP, DNS </a:t>
            </a:r>
            <a:r>
              <a:rPr lang="en-GB" b="0" dirty="0" err="1"/>
              <a:t>osv</a:t>
            </a:r>
            <a:r>
              <a:rPr lang="en-GB" b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0" dirty="0"/>
              <a:t>Kombinerer lag 5-7</a:t>
            </a:r>
            <a:r>
              <a:rPr lang="en-DK" sz="1200" b="0" dirty="0"/>
              <a:t> </a:t>
            </a:r>
            <a:r>
              <a:rPr lang="en-DK" sz="1200" b="0" dirty="0" err="1"/>
              <a:t>til</a:t>
            </a:r>
            <a:r>
              <a:rPr lang="en-DK" sz="1200" b="0" dirty="0"/>
              <a:t> a</a:t>
            </a:r>
            <a:r>
              <a:rPr lang="da-DK" b="0" dirty="0"/>
              <a:t>pplikations</a:t>
            </a:r>
            <a:r>
              <a:rPr lang="en-DK" b="0" dirty="0"/>
              <a:t> </a:t>
            </a:r>
            <a:r>
              <a:rPr lang="en-DK" b="0" dirty="0" err="1"/>
              <a:t>laget</a:t>
            </a:r>
            <a:r>
              <a:rPr lang="da-DK" sz="1200" b="0" dirty="0"/>
              <a:t> og lag 1-2</a:t>
            </a:r>
            <a:r>
              <a:rPr lang="en-DK" sz="1200" b="0" dirty="0"/>
              <a:t> </a:t>
            </a:r>
            <a:r>
              <a:rPr lang="en-DK" sz="1200" b="0" dirty="0" err="1"/>
              <a:t>til</a:t>
            </a:r>
            <a:r>
              <a:rPr lang="en-DK" sz="1200" b="0" dirty="0"/>
              <a:t> n</a:t>
            </a:r>
            <a:r>
              <a:rPr lang="da-DK" b="0" dirty="0"/>
              <a:t>etværks lag</a:t>
            </a:r>
            <a:r>
              <a:rPr lang="en-DK" b="0" dirty="0"/>
              <a:t>et</a:t>
            </a:r>
            <a:r>
              <a:rPr lang="da-DK" sz="1200" b="0" dirty="0"/>
              <a:t> fra OSI.</a:t>
            </a:r>
            <a:br>
              <a:rPr lang="en-DK" b="1" dirty="0"/>
            </a:br>
            <a:br>
              <a:rPr lang="en-DK" b="1" dirty="0"/>
            </a:br>
            <a:r>
              <a:rPr lang="da-DK" b="1" dirty="0"/>
              <a:t>Sende data med TCP/IP:</a:t>
            </a:r>
          </a:p>
          <a:p>
            <a:r>
              <a:rPr lang="da-DK" b="1" dirty="0"/>
              <a:t>Applikations lag:</a:t>
            </a:r>
            <a:r>
              <a:rPr lang="da-DK" dirty="0"/>
              <a:t> Forbereder data, med protokoller som HTTP, FTP. Bestemt af applikationen.</a:t>
            </a:r>
          </a:p>
          <a:p>
            <a:r>
              <a:rPr lang="da-DK" b="1" dirty="0"/>
              <a:t>Transport lag:</a:t>
            </a:r>
            <a:r>
              <a:rPr lang="da-DK" dirty="0"/>
              <a:t> Bryder dataen op i segmenter og sikre dataens integritet med TCP, eller hurtig data transmission med UDP</a:t>
            </a:r>
          </a:p>
          <a:p>
            <a:r>
              <a:rPr lang="da-DK" b="1" dirty="0"/>
              <a:t>Internet lag:</a:t>
            </a:r>
            <a:r>
              <a:rPr lang="da-DK" dirty="0"/>
              <a:t> Tilføjer IP-header med afsender- og modtager-IP (packets) og finder den bedste rute gennem netværket til destinationen.</a:t>
            </a:r>
          </a:p>
          <a:p>
            <a:r>
              <a:rPr lang="da-DK" b="1" dirty="0"/>
              <a:t>Netværks lag:</a:t>
            </a:r>
            <a:r>
              <a:rPr lang="da-DK" dirty="0"/>
              <a:t> Tilføjer MAC-header med afsender- og modtager-MAC (frames) og sender dem over det fysiske netværk.</a:t>
            </a:r>
          </a:p>
          <a:p>
            <a:endParaRPr lang="da-DK" dirty="0"/>
          </a:p>
          <a:p>
            <a:r>
              <a:rPr lang="da-DK" b="1" dirty="0"/>
              <a:t>Modtage data med TCP/IP:</a:t>
            </a:r>
          </a:p>
          <a:p>
            <a:r>
              <a:rPr lang="da-DK" b="1" dirty="0"/>
              <a:t>Netværks lag: </a:t>
            </a:r>
            <a:r>
              <a:rPr lang="da-DK" dirty="0"/>
              <a:t>Modtager bits eller frames fra netværket, og sammensætter frames til packets igen,som kan vidregives til næste lag.</a:t>
            </a:r>
          </a:p>
          <a:p>
            <a:r>
              <a:rPr lang="da-DK" b="1" dirty="0"/>
              <a:t>Internet lag:</a:t>
            </a:r>
            <a:r>
              <a:rPr lang="da-DK" dirty="0"/>
              <a:t> Tjekker om modtager-IP svarer til den lokale enhed, fjerner ip headeren og vidregiver segmentet til næste lag.</a:t>
            </a:r>
          </a:p>
          <a:p>
            <a:r>
              <a:rPr lang="da-DK" b="1" dirty="0"/>
              <a:t>Transport lag:</a:t>
            </a:r>
            <a:r>
              <a:rPr lang="da-DK" dirty="0"/>
              <a:t> Sammensætter alle segmenterne til det fulde datasæt, tjekker for fejl og sikre at dataen er hel.</a:t>
            </a:r>
          </a:p>
          <a:p>
            <a:r>
              <a:rPr lang="da-DK" dirty="0"/>
              <a:t>Applikations lag: Sender Dataen til den rigtige application. Dette kunne være at vise hjemmesiden man har åbnet.</a:t>
            </a:r>
            <a:endParaRPr lang="en-DK" dirty="0"/>
          </a:p>
          <a:p>
            <a:endParaRPr lang="en-DK" dirty="0"/>
          </a:p>
          <a:p>
            <a:pPr marL="0" indent="0">
              <a:buNone/>
            </a:pPr>
            <a:r>
              <a:rPr lang="en-DK" dirty="0"/>
              <a:t>TLS lever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da-DK" b="0" dirty="0"/>
              <a:t>Applikations</a:t>
            </a:r>
            <a:r>
              <a:rPr lang="en-DK" b="0" dirty="0"/>
              <a:t> </a:t>
            </a:r>
            <a:r>
              <a:rPr lang="en-DK" b="0" dirty="0" err="1"/>
              <a:t>laget</a:t>
            </a:r>
            <a:endParaRPr lang="en-DK" b="0" dirty="0"/>
          </a:p>
          <a:p>
            <a:pPr marL="0" indent="0">
              <a:buNone/>
            </a:pPr>
            <a:r>
              <a:rPr lang="en-DK" dirty="0"/>
              <a:t>TCP lever </a:t>
            </a:r>
            <a:r>
              <a:rPr lang="en-DK" dirty="0" err="1"/>
              <a:t>på</a:t>
            </a:r>
            <a:r>
              <a:rPr lang="en-DK" dirty="0"/>
              <a:t> Transport </a:t>
            </a:r>
            <a:r>
              <a:rPr lang="en-DK" dirty="0" err="1"/>
              <a:t>laget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568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HTTP </a:t>
            </a:r>
            <a:r>
              <a:rPr lang="en-DK" dirty="0" err="1"/>
              <a:t>og</a:t>
            </a:r>
            <a:r>
              <a:rPr lang="en-DK" dirty="0"/>
              <a:t> HTTPS </a:t>
            </a:r>
            <a:r>
              <a:rPr lang="en-DK" dirty="0" err="1"/>
              <a:t>bruges</a:t>
            </a:r>
            <a:r>
              <a:rPr lang="en-DK" dirty="0"/>
              <a:t> </a:t>
            </a:r>
            <a:r>
              <a:rPr lang="en-DK" dirty="0" err="1"/>
              <a:t>til</a:t>
            </a:r>
            <a:r>
              <a:rPr lang="en-DK" dirty="0"/>
              <a:t> </a:t>
            </a:r>
            <a:r>
              <a:rPr lang="en-DK" dirty="0" err="1"/>
              <a:t>sende</a:t>
            </a:r>
            <a:r>
              <a:rPr lang="en-DK" dirty="0"/>
              <a:t> data </a:t>
            </a:r>
            <a:r>
              <a:rPr lang="en-DK" dirty="0" err="1"/>
              <a:t>mellem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browser (client) </a:t>
            </a:r>
            <a:r>
              <a:rPr lang="en-DK" dirty="0" err="1"/>
              <a:t>og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server.</a:t>
            </a:r>
          </a:p>
          <a:p>
            <a:endParaRPr lang="en-DK" dirty="0"/>
          </a:p>
          <a:p>
            <a:r>
              <a:rPr lang="en-DK" dirty="0"/>
              <a:t>FTP </a:t>
            </a:r>
            <a:r>
              <a:rPr lang="en-DK" dirty="0" err="1"/>
              <a:t>og</a:t>
            </a:r>
            <a:r>
              <a:rPr lang="en-DK" dirty="0"/>
              <a:t> SFTP </a:t>
            </a:r>
            <a:r>
              <a:rPr lang="en-DK" dirty="0" err="1"/>
              <a:t>bruges</a:t>
            </a:r>
            <a:r>
              <a:rPr lang="en-DK" dirty="0"/>
              <a:t> </a:t>
            </a:r>
            <a:r>
              <a:rPr lang="en-DK" dirty="0" err="1"/>
              <a:t>til</a:t>
            </a:r>
            <a:r>
              <a:rPr lang="en-DK" dirty="0"/>
              <a:t> at </a:t>
            </a:r>
            <a:r>
              <a:rPr lang="en-DK" dirty="0" err="1"/>
              <a:t>sende</a:t>
            </a:r>
            <a:r>
              <a:rPr lang="en-DK" dirty="0"/>
              <a:t> </a:t>
            </a:r>
            <a:r>
              <a:rPr lang="en-DK" dirty="0" err="1"/>
              <a:t>filder</a:t>
            </a:r>
            <a:r>
              <a:rPr lang="en-DK" dirty="0"/>
              <a:t> over </a:t>
            </a:r>
            <a:r>
              <a:rPr lang="en-DK" dirty="0" err="1"/>
              <a:t>netværket</a:t>
            </a:r>
            <a:r>
              <a:rPr lang="en-DK" dirty="0"/>
              <a:t>.</a:t>
            </a:r>
          </a:p>
          <a:p>
            <a:endParaRPr lang="en-DK" dirty="0"/>
          </a:p>
          <a:p>
            <a:r>
              <a:rPr lang="en-DK" dirty="0"/>
              <a:t>Telnet </a:t>
            </a:r>
            <a:r>
              <a:rPr lang="en-DK" dirty="0" err="1"/>
              <a:t>og</a:t>
            </a:r>
            <a:r>
              <a:rPr lang="en-DK" dirty="0"/>
              <a:t> SSH </a:t>
            </a:r>
            <a:r>
              <a:rPr lang="en-DK" dirty="0" err="1"/>
              <a:t>brugs</a:t>
            </a:r>
            <a:r>
              <a:rPr lang="en-DK" dirty="0"/>
              <a:t> </a:t>
            </a:r>
            <a:r>
              <a:rPr lang="en-DK" dirty="0" err="1"/>
              <a:t>til</a:t>
            </a:r>
            <a:r>
              <a:rPr lang="en-DK" dirty="0"/>
              <a:t> </a:t>
            </a:r>
            <a:r>
              <a:rPr lang="en-DK" dirty="0" err="1"/>
              <a:t>remotelogin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124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0D8F-8ED1-2CED-1FAF-58E68AE1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A14CD-098D-F5A2-B6EA-9D1873B16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8E956-7B36-DEDC-4936-C174BDAD1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Alt her er </a:t>
            </a:r>
            <a:r>
              <a:rPr lang="en-DK" dirty="0" err="1"/>
              <a:t>fra</a:t>
            </a:r>
            <a:r>
              <a:rPr lang="en-DK" dirty="0"/>
              <a:t> </a:t>
            </a:r>
            <a:r>
              <a:rPr lang="en-GB" dirty="0"/>
              <a:t>http://example.com/</a:t>
            </a:r>
            <a:endParaRPr lang="en-DK" dirty="0"/>
          </a:p>
          <a:p>
            <a:endParaRPr lang="en-DK" dirty="0"/>
          </a:p>
          <a:p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billedet</a:t>
            </a:r>
            <a:r>
              <a:rPr lang="en-DK" dirty="0"/>
              <a:t> </a:t>
            </a:r>
            <a:r>
              <a:rPr lang="en-DK" dirty="0" err="1"/>
              <a:t>ses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3 way handshake.</a:t>
            </a:r>
          </a:p>
          <a:p>
            <a:r>
              <a:rPr lang="en-DK" dirty="0"/>
              <a:t>En TCP 3-way handshake er den process der </a:t>
            </a:r>
            <a:r>
              <a:rPr lang="en-DK" dirty="0" err="1"/>
              <a:t>bliver</a:t>
            </a:r>
            <a:r>
              <a:rPr lang="en-DK" dirty="0"/>
              <a:t> </a:t>
            </a:r>
            <a:r>
              <a:rPr lang="en-DK" dirty="0" err="1"/>
              <a:t>brugt</a:t>
            </a:r>
            <a:r>
              <a:rPr lang="en-DK" dirty="0"/>
              <a:t> </a:t>
            </a:r>
            <a:r>
              <a:rPr lang="en-DK" dirty="0" err="1"/>
              <a:t>af</a:t>
            </a:r>
            <a:r>
              <a:rPr lang="en-DK" dirty="0"/>
              <a:t> TCP </a:t>
            </a:r>
            <a:r>
              <a:rPr lang="en-DK" dirty="0" err="1"/>
              <a:t>til</a:t>
            </a:r>
            <a:r>
              <a:rPr lang="en-DK" dirty="0"/>
              <a:t> at </a:t>
            </a:r>
            <a:r>
              <a:rPr lang="en-DK" dirty="0" err="1"/>
              <a:t>starte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</a:t>
            </a:r>
            <a:r>
              <a:rPr lang="en-GB" dirty="0" err="1"/>
              <a:t>pålidelig</a:t>
            </a:r>
            <a:r>
              <a:rPr lang="en-DK" dirty="0"/>
              <a:t> </a:t>
            </a:r>
            <a:r>
              <a:rPr lang="en-DK" dirty="0" err="1"/>
              <a:t>forbindelse</a:t>
            </a:r>
            <a:r>
              <a:rPr lang="en-DK" dirty="0"/>
              <a:t> </a:t>
            </a:r>
            <a:r>
              <a:rPr lang="en-DK" dirty="0" err="1"/>
              <a:t>mellem</a:t>
            </a:r>
            <a:r>
              <a:rPr lang="en-DK" dirty="0"/>
              <a:t> </a:t>
            </a:r>
            <a:r>
              <a:rPr lang="en-DK" dirty="0" err="1"/>
              <a:t>clienten</a:t>
            </a:r>
            <a:r>
              <a:rPr lang="en-DK" dirty="0"/>
              <a:t> </a:t>
            </a:r>
            <a:r>
              <a:rPr lang="en-DK" dirty="0" err="1"/>
              <a:t>og</a:t>
            </a:r>
            <a:r>
              <a:rPr lang="en-DK" dirty="0"/>
              <a:t> </a:t>
            </a:r>
            <a:r>
              <a:rPr lang="en-DK" dirty="0" err="1"/>
              <a:t>serveren</a:t>
            </a:r>
            <a:r>
              <a:rPr lang="en-DK" dirty="0"/>
              <a:t>.</a:t>
            </a:r>
          </a:p>
          <a:p>
            <a:r>
              <a:rPr lang="en-DK" dirty="0"/>
              <a:t>Det </a:t>
            </a:r>
            <a:r>
              <a:rPr lang="en-DK" dirty="0" err="1"/>
              <a:t>sikre</a:t>
            </a:r>
            <a:r>
              <a:rPr lang="en-DK" dirty="0"/>
              <a:t> at </a:t>
            </a:r>
            <a:r>
              <a:rPr lang="en-DK" dirty="0" err="1"/>
              <a:t>begge</a:t>
            </a:r>
            <a:r>
              <a:rPr lang="en-DK" dirty="0"/>
              <a:t> parter er </a:t>
            </a:r>
            <a:r>
              <a:rPr lang="en-DK" dirty="0" err="1"/>
              <a:t>synkronisere</a:t>
            </a:r>
            <a:r>
              <a:rPr lang="en-DK" dirty="0"/>
              <a:t>, </a:t>
            </a:r>
            <a:r>
              <a:rPr lang="en-DK" dirty="0" err="1"/>
              <a:t>og</a:t>
            </a:r>
            <a:r>
              <a:rPr lang="en-DK" dirty="0"/>
              <a:t> </a:t>
            </a:r>
            <a:r>
              <a:rPr lang="en-DK" dirty="0" err="1"/>
              <a:t>klar</a:t>
            </a:r>
            <a:r>
              <a:rPr lang="en-DK" dirty="0"/>
              <a:t> </a:t>
            </a:r>
            <a:r>
              <a:rPr lang="en-DK" dirty="0" err="1"/>
              <a:t>til</a:t>
            </a:r>
            <a:r>
              <a:rPr lang="en-DK" dirty="0"/>
              <a:t> at </a:t>
            </a:r>
            <a:r>
              <a:rPr lang="en-DK" dirty="0" err="1"/>
              <a:t>kommunikere</a:t>
            </a:r>
            <a:r>
              <a:rPr lang="en-DK" dirty="0"/>
              <a:t>.</a:t>
            </a:r>
          </a:p>
          <a:p>
            <a:endParaRPr lang="en-DK" dirty="0"/>
          </a:p>
          <a:p>
            <a:r>
              <a:rPr lang="en-DK" dirty="0"/>
              <a:t>Her </a:t>
            </a:r>
            <a:r>
              <a:rPr lang="en-DK" dirty="0" err="1"/>
              <a:t>kan</a:t>
            </a:r>
            <a:r>
              <a:rPr lang="en-DK" dirty="0"/>
              <a:t> man se HTTP headers </a:t>
            </a:r>
            <a:r>
              <a:rPr lang="en-DK" dirty="0" err="1"/>
              <a:t>i</a:t>
            </a:r>
            <a:r>
              <a:rPr lang="en-DK" dirty="0"/>
              <a:t> </a:t>
            </a:r>
            <a:r>
              <a:rPr lang="en-DK" dirty="0" err="1"/>
              <a:t>klar</a:t>
            </a:r>
            <a:r>
              <a:rPr lang="en-DK" dirty="0"/>
              <a:t> </a:t>
            </a:r>
            <a:r>
              <a:rPr lang="en-DK" dirty="0" err="1"/>
              <a:t>tekst</a:t>
            </a:r>
            <a:r>
              <a:rPr lang="en-DK" dirty="0"/>
              <a:t>.</a:t>
            </a:r>
          </a:p>
          <a:p>
            <a:endParaRPr lang="en-DK" dirty="0"/>
          </a:p>
          <a:p>
            <a:r>
              <a:rPr lang="en-DK" dirty="0"/>
              <a:t>TCP Keep-Alive er </a:t>
            </a:r>
            <a:r>
              <a:rPr lang="en-DK" dirty="0" err="1"/>
              <a:t>så</a:t>
            </a:r>
            <a:r>
              <a:rPr lang="en-DK" dirty="0"/>
              <a:t> </a:t>
            </a:r>
            <a:r>
              <a:rPr lang="en-DK" dirty="0" err="1"/>
              <a:t>forbindelsen</a:t>
            </a:r>
            <a:r>
              <a:rPr lang="en-DK" dirty="0"/>
              <a:t> </a:t>
            </a:r>
            <a:r>
              <a:rPr lang="en-DK" dirty="0" err="1"/>
              <a:t>ikke</a:t>
            </a:r>
            <a:r>
              <a:rPr lang="en-DK" dirty="0"/>
              <a:t> </a:t>
            </a:r>
            <a:r>
              <a:rPr lang="en-DK" dirty="0" err="1"/>
              <a:t>bliver</a:t>
            </a:r>
            <a:r>
              <a:rPr lang="en-DK" dirty="0"/>
              <a:t> </a:t>
            </a:r>
            <a:r>
              <a:rPr lang="en-DK" dirty="0" err="1"/>
              <a:t>brudt</a:t>
            </a:r>
            <a:r>
              <a:rPr lang="en-DK" dirty="0"/>
              <a:t> </a:t>
            </a:r>
            <a:r>
              <a:rPr lang="en-DK" dirty="0" err="1"/>
              <a:t>af</a:t>
            </a:r>
            <a:r>
              <a:rPr lang="en-DK" dirty="0"/>
              <a:t> firewalls </a:t>
            </a:r>
            <a:r>
              <a:rPr lang="en-DK" dirty="0" err="1"/>
              <a:t>eller</a:t>
            </a:r>
            <a:r>
              <a:rPr lang="en-DK" dirty="0"/>
              <a:t> </a:t>
            </a:r>
            <a:r>
              <a:rPr lang="en-DK" dirty="0" err="1"/>
              <a:t>ligende</a:t>
            </a:r>
            <a:r>
              <a:rPr lang="en-DK" dirty="0"/>
              <a:t>, da de </a:t>
            </a:r>
            <a:r>
              <a:rPr lang="en-DK" dirty="0" err="1"/>
              <a:t>godt</a:t>
            </a:r>
            <a:r>
              <a:rPr lang="en-DK" dirty="0"/>
              <a:t> </a:t>
            </a:r>
            <a:r>
              <a:rPr lang="en-DK" dirty="0" err="1"/>
              <a:t>kan</a:t>
            </a:r>
            <a:r>
              <a:rPr lang="en-DK" dirty="0"/>
              <a:t> </a:t>
            </a:r>
            <a:r>
              <a:rPr lang="en-DK" dirty="0" err="1"/>
              <a:t>være</a:t>
            </a:r>
            <a:r>
              <a:rPr lang="en-DK" dirty="0"/>
              <a:t> </a:t>
            </a:r>
            <a:r>
              <a:rPr lang="en-DK" dirty="0" err="1"/>
              <a:t>programeret</a:t>
            </a:r>
            <a:r>
              <a:rPr lang="en-DK" dirty="0"/>
              <a:t> </a:t>
            </a:r>
            <a:r>
              <a:rPr lang="en-DK" dirty="0" err="1"/>
              <a:t>til</a:t>
            </a:r>
            <a:r>
              <a:rPr lang="en-DK" dirty="0"/>
              <a:t> det. </a:t>
            </a:r>
            <a:r>
              <a:rPr lang="en-DK" dirty="0" err="1"/>
              <a:t>Så</a:t>
            </a:r>
            <a:r>
              <a:rPr lang="en-DK" dirty="0"/>
              <a:t> der </a:t>
            </a:r>
            <a:r>
              <a:rPr lang="en-DK" dirty="0" err="1"/>
              <a:t>bliver</a:t>
            </a:r>
            <a:r>
              <a:rPr lang="en-DK" dirty="0"/>
              <a:t> </a:t>
            </a:r>
            <a:r>
              <a:rPr lang="en-DK" dirty="0" err="1"/>
              <a:t>lavet</a:t>
            </a:r>
            <a:r>
              <a:rPr lang="en-DK" dirty="0"/>
              <a:t> Keep-Alive for </a:t>
            </a:r>
            <a:r>
              <a:rPr lang="en-DK" dirty="0" err="1"/>
              <a:t>tjekke</a:t>
            </a:r>
            <a:r>
              <a:rPr lang="en-DK" dirty="0"/>
              <a:t> om </a:t>
            </a:r>
            <a:r>
              <a:rPr lang="en-DK" dirty="0" err="1"/>
              <a:t>forbindelsen</a:t>
            </a:r>
            <a:r>
              <a:rPr lang="en-DK" dirty="0"/>
              <a:t> </a:t>
            </a:r>
            <a:r>
              <a:rPr lang="en-DK" dirty="0" err="1"/>
              <a:t>ikke</a:t>
            </a:r>
            <a:r>
              <a:rPr lang="en-DK" dirty="0"/>
              <a:t> er </a:t>
            </a:r>
            <a:r>
              <a:rPr lang="en-DK" dirty="0" err="1"/>
              <a:t>blevet</a:t>
            </a:r>
            <a:r>
              <a:rPr lang="en-DK" dirty="0"/>
              <a:t> </a:t>
            </a:r>
            <a:r>
              <a:rPr lang="en-DK" dirty="0" err="1"/>
              <a:t>brudt</a:t>
            </a:r>
            <a:r>
              <a:rPr lang="en-DK" dirty="0"/>
              <a:t>, </a:t>
            </a:r>
            <a:r>
              <a:rPr lang="en-DK" dirty="0" err="1"/>
              <a:t>og</a:t>
            </a:r>
            <a:r>
              <a:rPr lang="en-DK" dirty="0"/>
              <a:t> </a:t>
            </a:r>
            <a:r>
              <a:rPr lang="en-DK" dirty="0" err="1"/>
              <a:t>sørge</a:t>
            </a:r>
            <a:r>
              <a:rPr lang="en-DK" dirty="0"/>
              <a:t> for at den </a:t>
            </a:r>
            <a:r>
              <a:rPr lang="en-DK" dirty="0" err="1"/>
              <a:t>ikke</a:t>
            </a:r>
            <a:r>
              <a:rPr lang="en-DK" dirty="0"/>
              <a:t> </a:t>
            </a:r>
            <a:r>
              <a:rPr lang="en-DK" dirty="0" err="1"/>
              <a:t>bliver</a:t>
            </a:r>
            <a:r>
              <a:rPr lang="en-DK" dirty="0"/>
              <a:t> </a:t>
            </a:r>
            <a:r>
              <a:rPr lang="en-DK" dirty="0" err="1"/>
              <a:t>brudt</a:t>
            </a:r>
            <a:r>
              <a:rPr lang="en-DK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9EBBE-C95D-A46C-DE73-D568E6D10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6490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9DF9-6E7E-0336-3344-4820069B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C65C7-352E-A11D-1FB9-91D6591D1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ADCF01-C867-07AE-D0CC-6C56A4EE1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http://example.com/</a:t>
            </a:r>
            <a:br>
              <a:rPr lang="en-DK" dirty="0"/>
            </a:br>
            <a:br>
              <a:rPr lang="en-DK" dirty="0"/>
            </a:br>
            <a:r>
              <a:rPr lang="en-DK" dirty="0"/>
              <a:t>I </a:t>
            </a:r>
            <a:r>
              <a:rPr lang="en-DK" dirty="0" err="1"/>
              <a:t>denne</a:t>
            </a:r>
            <a:r>
              <a:rPr lang="en-DK" dirty="0"/>
              <a:t> stream </a:t>
            </a:r>
            <a:r>
              <a:rPr lang="en-DK" dirty="0" err="1"/>
              <a:t>kan</a:t>
            </a:r>
            <a:r>
              <a:rPr lang="en-DK" dirty="0"/>
              <a:t> man se b</a:t>
            </a:r>
            <a:r>
              <a:rPr lang="en-GB" dirty="0"/>
              <a:t>a</a:t>
            </a:r>
            <a:r>
              <a:rPr lang="en-DK" dirty="0"/>
              <a:t>de requests </a:t>
            </a:r>
            <a:r>
              <a:rPr lang="en-DK" dirty="0" err="1"/>
              <a:t>og</a:t>
            </a:r>
            <a:r>
              <a:rPr lang="en-DK" dirty="0"/>
              <a:t> </a:t>
            </a:r>
            <a:r>
              <a:rPr lang="en-DK" dirty="0" err="1"/>
              <a:t>respon</a:t>
            </a:r>
            <a:r>
              <a:rPr lang="en-GB" dirty="0"/>
              <a:t>s</a:t>
            </a:r>
            <a:r>
              <a:rPr lang="en-DK" dirty="0"/>
              <a:t>es </a:t>
            </a:r>
            <a:r>
              <a:rPr lang="en-DK" dirty="0" err="1"/>
              <a:t>i</a:t>
            </a:r>
            <a:r>
              <a:rPr lang="en-DK" dirty="0"/>
              <a:t> </a:t>
            </a:r>
            <a:r>
              <a:rPr lang="en-DK" dirty="0" err="1"/>
              <a:t>klar</a:t>
            </a:r>
            <a:r>
              <a:rPr lang="en-DK" dirty="0"/>
              <a:t> </a:t>
            </a:r>
            <a:r>
              <a:rPr lang="en-DK" dirty="0" err="1"/>
              <a:t>tekst</a:t>
            </a:r>
            <a:r>
              <a:rPr lang="en-DK" dirty="0"/>
              <a:t>.</a:t>
            </a:r>
          </a:p>
          <a:p>
            <a:endParaRPr lang="en-DK" dirty="0"/>
          </a:p>
          <a:p>
            <a:r>
              <a:rPr lang="en-DK" dirty="0"/>
              <a:t>Dette </a:t>
            </a:r>
            <a:r>
              <a:rPr lang="en-DK" dirty="0" err="1"/>
              <a:t>kunne</a:t>
            </a:r>
            <a:r>
              <a:rPr lang="en-DK" dirty="0"/>
              <a:t> have </a:t>
            </a:r>
            <a:r>
              <a:rPr lang="en-DK" dirty="0" err="1"/>
              <a:t>været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POST-request, </a:t>
            </a:r>
            <a:r>
              <a:rPr lang="en-DK" dirty="0" err="1"/>
              <a:t>medusername</a:t>
            </a:r>
            <a:r>
              <a:rPr lang="en-DK" dirty="0"/>
              <a:t> </a:t>
            </a:r>
            <a:r>
              <a:rPr lang="en-DK" dirty="0" err="1"/>
              <a:t>og</a:t>
            </a:r>
            <a:r>
              <a:rPr lang="en-DK" dirty="0"/>
              <a:t> password </a:t>
            </a:r>
            <a:r>
              <a:rPr lang="en-DK" dirty="0" err="1"/>
              <a:t>i</a:t>
            </a:r>
            <a:r>
              <a:rPr lang="en-DK" dirty="0"/>
              <a:t> message body.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54484-03A5-2F9B-D850-AC26CA694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5052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</a:t>
            </a:r>
            <a:r>
              <a:rPr lang="en-DK" dirty="0"/>
              <a:t>s</a:t>
            </a:r>
            <a:r>
              <a:rPr lang="en-GB" dirty="0"/>
              <a:t>://example.com/</a:t>
            </a:r>
            <a:endParaRPr lang="en-DK" dirty="0"/>
          </a:p>
          <a:p>
            <a:endParaRPr lang="en-DK" dirty="0"/>
          </a:p>
          <a:p>
            <a:r>
              <a:rPr lang="en-DK" dirty="0"/>
              <a:t>Her </a:t>
            </a:r>
            <a:r>
              <a:rPr lang="en-DK" dirty="0" err="1"/>
              <a:t>kan</a:t>
            </a:r>
            <a:r>
              <a:rPr lang="en-DK" dirty="0"/>
              <a:t> man </a:t>
            </a:r>
            <a:r>
              <a:rPr lang="en-DK" dirty="0" err="1"/>
              <a:t>igen</a:t>
            </a:r>
            <a:r>
              <a:rPr lang="en-DK" dirty="0"/>
              <a:t> se </a:t>
            </a:r>
            <a:r>
              <a:rPr lang="en-DK" dirty="0" err="1"/>
              <a:t>en</a:t>
            </a:r>
            <a:r>
              <a:rPr lang="en-DK" dirty="0"/>
              <a:t> 3-way handshake, men nu er der </a:t>
            </a:r>
            <a:r>
              <a:rPr lang="en-DK" dirty="0" err="1"/>
              <a:t>også</a:t>
            </a:r>
            <a:r>
              <a:rPr lang="en-DK" dirty="0"/>
              <a:t> </a:t>
            </a:r>
            <a:r>
              <a:rPr lang="en-DK" dirty="0" err="1"/>
              <a:t>en</a:t>
            </a:r>
            <a:r>
              <a:rPr lang="en-DK" dirty="0"/>
              <a:t> TLS-handshake.</a:t>
            </a:r>
          </a:p>
          <a:p>
            <a:endParaRPr lang="en-DK" dirty="0"/>
          </a:p>
          <a:p>
            <a:r>
              <a:rPr lang="en-GB" b="1" dirty="0"/>
              <a:t>TLS-</a:t>
            </a:r>
            <a:r>
              <a:rPr lang="en-GB" b="1" dirty="0" err="1"/>
              <a:t>handshaken</a:t>
            </a:r>
            <a:r>
              <a:rPr lang="en-GB" dirty="0"/>
              <a:t> er </a:t>
            </a:r>
            <a:r>
              <a:rPr lang="en-GB" dirty="0" err="1"/>
              <a:t>processen</a:t>
            </a:r>
            <a:r>
              <a:rPr lang="en-GB" dirty="0"/>
              <a:t>, der </a:t>
            </a:r>
            <a:r>
              <a:rPr lang="en-GB" dirty="0" err="1"/>
              <a:t>opretter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sikker</a:t>
            </a:r>
            <a:r>
              <a:rPr lang="en-GB" dirty="0"/>
              <a:t>, </a:t>
            </a:r>
            <a:r>
              <a:rPr lang="en-GB" dirty="0" err="1"/>
              <a:t>krypteret</a:t>
            </a:r>
            <a:r>
              <a:rPr lang="en-GB" dirty="0"/>
              <a:t> </a:t>
            </a:r>
            <a:r>
              <a:rPr lang="en-GB" dirty="0" err="1"/>
              <a:t>forbindelse</a:t>
            </a:r>
            <a:r>
              <a:rPr lang="en-GB" dirty="0"/>
              <a:t> </a:t>
            </a:r>
            <a:r>
              <a:rPr lang="en-GB" dirty="0" err="1"/>
              <a:t>mellem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klient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server.</a:t>
            </a:r>
            <a:br>
              <a:rPr lang="en-GB" dirty="0"/>
            </a:br>
            <a:r>
              <a:rPr lang="en-GB" dirty="0"/>
              <a:t>Den </a:t>
            </a:r>
            <a:r>
              <a:rPr lang="en-GB" dirty="0" err="1"/>
              <a:t>sørger</a:t>
            </a:r>
            <a:r>
              <a:rPr lang="en-GB" dirty="0"/>
              <a:t> for, at </a:t>
            </a:r>
            <a:r>
              <a:rPr lang="en-GB" dirty="0" err="1"/>
              <a:t>begge</a:t>
            </a:r>
            <a:r>
              <a:rPr lang="en-GB" dirty="0"/>
              <a:t> parter </a:t>
            </a:r>
            <a:r>
              <a:rPr lang="en-GB" dirty="0" err="1"/>
              <a:t>bliver</a:t>
            </a:r>
            <a:r>
              <a:rPr lang="en-GB" dirty="0"/>
              <a:t> </a:t>
            </a:r>
            <a:r>
              <a:rPr lang="en-GB" dirty="0" err="1"/>
              <a:t>enige</a:t>
            </a:r>
            <a:r>
              <a:rPr lang="en-GB" dirty="0"/>
              <a:t> om </a:t>
            </a:r>
            <a:r>
              <a:rPr lang="en-GB" dirty="0" err="1"/>
              <a:t>krypteringsmetoder</a:t>
            </a:r>
            <a:r>
              <a:rPr lang="en-GB" dirty="0"/>
              <a:t>, at </a:t>
            </a:r>
            <a:r>
              <a:rPr lang="en-GB" dirty="0" err="1"/>
              <a:t>serverens</a:t>
            </a:r>
            <a:r>
              <a:rPr lang="en-GB" dirty="0"/>
              <a:t> </a:t>
            </a:r>
            <a:r>
              <a:rPr lang="en-GB" dirty="0" err="1"/>
              <a:t>identitet</a:t>
            </a:r>
            <a:r>
              <a:rPr lang="en-GB" dirty="0"/>
              <a:t> </a:t>
            </a:r>
            <a:r>
              <a:rPr lang="en-GB" dirty="0" err="1"/>
              <a:t>bekræftes</a:t>
            </a:r>
            <a:r>
              <a:rPr lang="en-GB" dirty="0"/>
              <a:t>, </a:t>
            </a:r>
            <a:r>
              <a:rPr lang="en-GB" dirty="0" err="1"/>
              <a:t>og</a:t>
            </a:r>
            <a:r>
              <a:rPr lang="en-GB" dirty="0"/>
              <a:t> at de </a:t>
            </a:r>
            <a:r>
              <a:rPr lang="en-GB" dirty="0" err="1"/>
              <a:t>deler</a:t>
            </a:r>
            <a:r>
              <a:rPr lang="en-GB" dirty="0"/>
              <a:t> </a:t>
            </a:r>
            <a:r>
              <a:rPr lang="en-GB" dirty="0" err="1"/>
              <a:t>hemmelige</a:t>
            </a:r>
            <a:r>
              <a:rPr lang="en-GB" dirty="0"/>
              <a:t> </a:t>
            </a:r>
            <a:r>
              <a:rPr lang="en-GB" dirty="0" err="1"/>
              <a:t>nøgler</a:t>
            </a:r>
            <a:r>
              <a:rPr lang="en-GB" dirty="0"/>
              <a:t>, </a:t>
            </a:r>
            <a:r>
              <a:rPr lang="en-GB" dirty="0" err="1"/>
              <a:t>før</a:t>
            </a:r>
            <a:r>
              <a:rPr lang="en-GB" dirty="0"/>
              <a:t> data </a:t>
            </a:r>
            <a:r>
              <a:rPr lang="en-GB" dirty="0" err="1"/>
              <a:t>sendes</a:t>
            </a:r>
            <a:r>
              <a:rPr lang="en-GB" dirty="0"/>
              <a:t>.</a:t>
            </a:r>
            <a:br>
              <a:rPr lang="en-DK" dirty="0"/>
            </a:br>
            <a:br>
              <a:rPr lang="en-DK" dirty="0"/>
            </a:br>
            <a:r>
              <a:rPr lang="en-GB" dirty="0"/>
              <a:t>TLS-handshake</a:t>
            </a:r>
            <a:r>
              <a:rPr lang="en-DK" dirty="0"/>
              <a:t> flow: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/>
              <a:t>1. Client Hello:</a:t>
            </a:r>
            <a:r>
              <a:rPr lang="da-DK" sz="1200" b="0" dirty="0"/>
              <a:t> Klienten starter forbindelsen og sender understøttede TLS-versioner, krypteringsmetoder og et tilfældigt tal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/>
              <a:t>2. Server Hello: </a:t>
            </a:r>
            <a:r>
              <a:rPr lang="da-DK" sz="1200" b="0" dirty="0"/>
              <a:t>Serveren vælger version og krypteringsmetode og sender sit digitale certifikat og offentlig nøgle (key share)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/>
              <a:t>3. Nøgleudveksling og validering:</a:t>
            </a:r>
            <a:r>
              <a:rPr lang="da-DK" sz="1200" b="0" dirty="0"/>
              <a:t> Klienten bekræfter serverens certifikat og begge sider udleder en fælles sessionsnøgle via ECDHE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/>
              <a:t>4. Change Cipher Spec / Finished: </a:t>
            </a:r>
            <a:r>
              <a:rPr lang="da-DK" sz="1200" b="0" dirty="0"/>
              <a:t>Kryptering aktiveres, og begge parter sender “Finished”-beskeder og forbindelsen er nu sikker</a:t>
            </a:r>
          </a:p>
          <a:p>
            <a:br>
              <a:rPr lang="en-DK" dirty="0"/>
            </a:br>
            <a:r>
              <a:rPr lang="en-DK" dirty="0"/>
              <a:t>TCP DUP ACT, </a:t>
            </a:r>
            <a:r>
              <a:rPr lang="en-DK" dirty="0" err="1"/>
              <a:t>betyder</a:t>
            </a:r>
            <a:r>
              <a:rPr lang="en-DK" dirty="0"/>
              <a:t> at data </a:t>
            </a:r>
            <a:r>
              <a:rPr lang="en-DK" dirty="0" err="1"/>
              <a:t>gik</a:t>
            </a:r>
            <a:r>
              <a:rPr lang="en-DK" dirty="0"/>
              <a:t> </a:t>
            </a:r>
            <a:r>
              <a:rPr lang="en-DK" dirty="0" err="1"/>
              <a:t>tabt</a:t>
            </a:r>
            <a:r>
              <a:rPr lang="en-DK" dirty="0"/>
              <a:t> </a:t>
            </a:r>
            <a:r>
              <a:rPr lang="en-DK" dirty="0" err="1"/>
              <a:t>eller</a:t>
            </a:r>
            <a:r>
              <a:rPr lang="en-DK" dirty="0"/>
              <a:t> </a:t>
            </a:r>
            <a:r>
              <a:rPr lang="en-DK" dirty="0" err="1"/>
              <a:t>blev</a:t>
            </a:r>
            <a:r>
              <a:rPr lang="en-DK" dirty="0"/>
              <a:t> </a:t>
            </a:r>
            <a:r>
              <a:rPr lang="en-DK" dirty="0" err="1"/>
              <a:t>forsinket</a:t>
            </a:r>
            <a:r>
              <a:rPr lang="en-DK" dirty="0"/>
              <a:t> under </a:t>
            </a:r>
            <a:r>
              <a:rPr lang="en-DK" dirty="0" err="1"/>
              <a:t>transmis</a:t>
            </a:r>
            <a:r>
              <a:rPr lang="en-US" dirty="0"/>
              <a:t>s</a:t>
            </a:r>
            <a:r>
              <a:rPr lang="en-DK" dirty="0"/>
              <a:t>ion, </a:t>
            </a:r>
            <a:r>
              <a:rPr lang="en-DK" dirty="0" err="1"/>
              <a:t>så</a:t>
            </a:r>
            <a:r>
              <a:rPr lang="en-DK" dirty="0"/>
              <a:t> det </a:t>
            </a:r>
            <a:r>
              <a:rPr lang="en-DK" dirty="0" err="1"/>
              <a:t>bliver</a:t>
            </a:r>
            <a:r>
              <a:rPr lang="en-DK" dirty="0"/>
              <a:t> </a:t>
            </a:r>
            <a:r>
              <a:rPr lang="en-DK" dirty="0" err="1"/>
              <a:t>sendt</a:t>
            </a:r>
            <a:r>
              <a:rPr lang="en-DK" dirty="0"/>
              <a:t> </a:t>
            </a:r>
            <a:r>
              <a:rPr lang="en-DK" dirty="0" err="1"/>
              <a:t>igen</a:t>
            </a:r>
            <a:r>
              <a:rPr lang="en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7907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8616F-20E0-76F9-6046-62FE3CA43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52B3F-5266-3C1D-58EB-EA4099150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89B66-EBCE-65DE-FCC6-ADCB1F2E3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</a:t>
            </a:r>
            <a:r>
              <a:rPr lang="en-DK" dirty="0"/>
              <a:t>s</a:t>
            </a:r>
            <a:r>
              <a:rPr lang="en-GB" dirty="0"/>
              <a:t>://example.com/</a:t>
            </a:r>
            <a:endParaRPr lang="en-DK" dirty="0"/>
          </a:p>
          <a:p>
            <a:endParaRPr lang="en-DK" dirty="0"/>
          </a:p>
          <a:p>
            <a:r>
              <a:rPr lang="en-DK" dirty="0"/>
              <a:t>Her er </a:t>
            </a:r>
            <a:r>
              <a:rPr lang="en-DK" dirty="0" err="1"/>
              <a:t>en</a:t>
            </a:r>
            <a:r>
              <a:rPr lang="en-DK" dirty="0"/>
              <a:t> </a:t>
            </a:r>
            <a:r>
              <a:rPr lang="en-DK" dirty="0" err="1"/>
              <a:t>anden</a:t>
            </a:r>
            <a:r>
              <a:rPr lang="en-DK" dirty="0"/>
              <a:t> stream, </a:t>
            </a:r>
            <a:r>
              <a:rPr lang="en-DK" dirty="0" err="1"/>
              <a:t>denne</a:t>
            </a:r>
            <a:r>
              <a:rPr lang="en-DK" dirty="0"/>
              <a:t> </a:t>
            </a:r>
            <a:r>
              <a:rPr lang="en-DK" dirty="0" err="1"/>
              <a:t>gange</a:t>
            </a:r>
            <a:r>
              <a:rPr lang="en-DK" dirty="0"/>
              <a:t> med HTTPS </a:t>
            </a:r>
            <a:r>
              <a:rPr lang="en-DK" dirty="0" err="1"/>
              <a:t>og</a:t>
            </a:r>
            <a:r>
              <a:rPr lang="en-DK" dirty="0"/>
              <a:t> TLS, </a:t>
            </a:r>
            <a:r>
              <a:rPr lang="en-DK" dirty="0" err="1"/>
              <a:t>derfor</a:t>
            </a:r>
            <a:r>
              <a:rPr lang="en-DK" dirty="0"/>
              <a:t> er alt </a:t>
            </a:r>
            <a:r>
              <a:rPr lang="en-DK" dirty="0" err="1"/>
              <a:t>krypteret</a:t>
            </a:r>
            <a:r>
              <a:rPr lang="en-DK" dirty="0"/>
              <a:t>!</a:t>
            </a:r>
          </a:p>
          <a:p>
            <a:r>
              <a:rPr lang="en-DK" dirty="0"/>
              <a:t>Dog er </a:t>
            </a:r>
            <a:r>
              <a:rPr lang="en-DK" dirty="0" err="1"/>
              <a:t>få</a:t>
            </a:r>
            <a:r>
              <a:rPr lang="en-DK" dirty="0"/>
              <a:t> ting </a:t>
            </a:r>
            <a:r>
              <a:rPr lang="en-DK" dirty="0" err="1"/>
              <a:t>stadig</a:t>
            </a:r>
            <a:r>
              <a:rPr lang="en-DK" dirty="0"/>
              <a:t> </a:t>
            </a:r>
            <a:r>
              <a:rPr lang="en-DK" dirty="0" err="1"/>
              <a:t>læsbart</a:t>
            </a:r>
            <a:r>
              <a:rPr lang="en-DK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C8EC-AA6B-F7C0-282C-7751620F4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54AE2-50C4-4E98-A080-E77C3FEA5DCF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156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F7B2-A79D-A5C2-FD39-24F3E3955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0115A-AD60-5721-F378-795B506C6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D9E9-224F-B130-41CF-9B658D46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6DEC5-95D5-69A5-4278-EAE3FAB3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A041D-C2CE-E8DC-6615-55B4B414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726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F78E-084B-AD93-8C7E-F46BBEF4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EF31D-7131-CEBD-F3DE-E6BE5A1DA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3BD8-37BB-CBF3-CF6F-B1E912AE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DE85-A276-F243-E7BB-D708AE03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221CE-A2CC-D7B8-A397-265299D5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7031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11E7E-E997-57EF-EE69-A49F6685D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C28BF-0DF9-AC57-3ACA-618C45720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F0AB5-34B0-4380-4693-72E290A1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D50C7-94E9-8A6E-5ABA-5C2CB3DA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95FAA-C2AD-64E8-7417-6678EBE8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8562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F7DE-25C7-A491-A346-B72A26DC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EFBD-89A7-04C5-3975-2FC36475C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4B4FA-ECDE-0253-EC9E-46326D3F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CFDFB-A65F-E1CD-0FAA-BE7B4444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35308-3090-633D-24C6-5B23EC81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3566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42B-9F22-27AE-6E5A-DAEEA92F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BE641-BDD3-A4AC-626F-1AC572310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9126D-F4D3-6160-C8C5-0A2FD9CE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F3F7-1668-954F-36F3-8158816C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F5E83-032A-2C4C-60AB-271961C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2595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CA58-C735-D717-7BF9-12306DEE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5C3DB-CF97-C54E-E5EB-080DBD785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DD915-E77F-5D9F-55C6-B23DF60A6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E6BD9-24A5-675F-915C-3CF18CBD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685F8-1C11-D70A-141C-15211C19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48FA8-E333-65C8-BFC6-C54C0742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217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0E9F-EDAF-D9B1-C591-ACB42FA0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AD2CF-B83D-D03A-86F2-BBE5BF73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AAD6D-3EBE-C6D9-9266-11053B4C1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837F0-D747-E867-6D13-1A8C6BA3F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68CCF-4816-9FE7-E82C-6550F9BA3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C6195-D173-93E0-7D74-4A8D5417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54C5D-279B-694D-7311-244390A4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AFFF5-8EC1-1C6D-B881-3296677A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4782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CDCE-2AF7-3D6E-6782-57820EF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7AA46-5519-6176-9584-64923FD6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53669-0BEC-656E-064D-EA1C8D49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0DE9F-EA4B-FE85-4FDD-4394B26A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038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D970C-B13C-C701-5362-67B22E59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6E09A-DF6C-6D17-96F4-25E7C6B2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B2565-3884-3959-2037-A45307A9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105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AEEA-52C1-DCD5-80A8-D3B1AF8E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896B-D8AE-1F19-1A07-01050484A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E3C52-2891-5A34-35B0-FF368F6E1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9244F-0BBB-7ED9-7F6F-826FC288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AAE0F-799E-547D-C062-64DD9B01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7C5BA-CD6F-FFE1-13B7-3DDBFDAF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5161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114F-1D90-81A2-C0E0-404C6E5A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D2E76-9F92-F33A-81CF-0DA5AA53D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20516-6496-4FC2-C6D9-73136BD26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38B18-31AB-47DE-7F77-C87C1039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0D0-F17B-5838-FC78-F58B89E0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79353-CB5A-7FBE-3D62-0B3ABD46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988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BAA12-00BF-171C-BBDD-2ECC8A78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D42AF-93A1-1278-3EE7-FF7970A7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8855C-AE42-9C19-2064-5D8B3621F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1DDFD1-4330-49AB-A15B-AA7C41071BCF}" type="datetimeFigureOut">
              <a:rPr lang="en-DK" smtClean="0"/>
              <a:t>10/11/2025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0BAF5-E1B1-75DD-08E6-065B680E5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F062-6DB1-887A-3CCC-4C7B8984F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6B80D8-E251-48E7-AE64-92DE9DD7ACE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170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A1A01-354D-D814-1194-77A1D6D79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da-DK" sz="5100">
                <a:solidFill>
                  <a:schemeClr val="bg1"/>
                </a:solidFill>
              </a:rPr>
              <a:t>Netværk med fokus på OSI, TCP/IP, protokoller og sikkerhed</a:t>
            </a:r>
            <a:endParaRPr lang="en-DK" sz="51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C4819-77DC-09B1-9CEC-378623220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8999"/>
            <a:ext cx="8071697" cy="2387597"/>
          </a:xfrm>
        </p:spPr>
        <p:txBody>
          <a:bodyPr>
            <a:normAutofit/>
          </a:bodyPr>
          <a:lstStyle/>
          <a:p>
            <a:pPr algn="l"/>
            <a:endParaRPr lang="en-DK" sz="3200" dirty="0">
              <a:solidFill>
                <a:schemeClr val="bg1"/>
              </a:solidFill>
            </a:endParaRPr>
          </a:p>
          <a:p>
            <a:pPr algn="l"/>
            <a:r>
              <a:rPr lang="en-DK" sz="3200" dirty="0">
                <a:solidFill>
                  <a:schemeClr val="bg1"/>
                </a:solidFill>
              </a:rPr>
              <a:t>Noah Rosenkjær</a:t>
            </a:r>
            <a:br>
              <a:rPr lang="en-DK" sz="3200" dirty="0">
                <a:solidFill>
                  <a:schemeClr val="bg1"/>
                </a:solidFill>
              </a:rPr>
            </a:br>
            <a:endParaRPr lang="en-DK" sz="3200" dirty="0">
              <a:solidFill>
                <a:schemeClr val="bg1"/>
              </a:solidFill>
            </a:endParaRPr>
          </a:p>
          <a:p>
            <a:pPr algn="l"/>
            <a:br>
              <a:rPr lang="en-DK" sz="3200" dirty="0">
                <a:solidFill>
                  <a:schemeClr val="bg1"/>
                </a:solidFill>
              </a:rPr>
            </a:br>
            <a:r>
              <a:rPr lang="en-GB" sz="1800" dirty="0">
                <a:solidFill>
                  <a:schemeClr val="bg1"/>
                </a:solidFill>
              </a:rPr>
              <a:t>UCL </a:t>
            </a:r>
            <a:r>
              <a:rPr lang="en-GB" sz="1800" dirty="0" err="1">
                <a:solidFill>
                  <a:schemeClr val="bg1"/>
                </a:solidFill>
              </a:rPr>
              <a:t>Erhvervsakademi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err="1">
                <a:solidFill>
                  <a:schemeClr val="bg1"/>
                </a:solidFill>
              </a:rPr>
              <a:t>og</a:t>
            </a:r>
            <a:r>
              <a:rPr lang="en-GB" sz="1800" dirty="0">
                <a:solidFill>
                  <a:schemeClr val="bg1"/>
                </a:solidFill>
              </a:rPr>
              <a:t> Professionshøjskole</a:t>
            </a:r>
            <a:endParaRPr lang="en-DK" sz="1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395F-5D3F-58F3-E56E-3B8467CF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DK" sz="800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7792-95E4-4778-4C43-930A7F7E2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K" sz="2000" dirty="0">
                <a:solidFill>
                  <a:schemeClr val="bg1"/>
                </a:solidFill>
              </a:rPr>
              <a:t>ISO </a:t>
            </a:r>
            <a:r>
              <a:rPr lang="en-DK" sz="2000" dirty="0" err="1">
                <a:solidFill>
                  <a:schemeClr val="bg1"/>
                </a:solidFill>
              </a:rPr>
              <a:t>og</a:t>
            </a:r>
            <a:r>
              <a:rPr lang="en-DK" sz="2000" dirty="0">
                <a:solidFill>
                  <a:schemeClr val="bg1"/>
                </a:solidFill>
              </a:rPr>
              <a:t> TCP/IP </a:t>
            </a:r>
            <a:r>
              <a:rPr lang="en-DK" sz="2000" dirty="0" err="1">
                <a:solidFill>
                  <a:schemeClr val="bg1"/>
                </a:solidFill>
              </a:rPr>
              <a:t>modellerne</a:t>
            </a:r>
            <a:endParaRPr lang="en-DK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DK" sz="2000" dirty="0">
                <a:solidFill>
                  <a:schemeClr val="bg1"/>
                </a:solidFill>
              </a:rPr>
              <a:t>(U)</a:t>
            </a:r>
            <a:r>
              <a:rPr lang="en-DK" sz="2000" dirty="0" err="1">
                <a:solidFill>
                  <a:schemeClr val="bg1"/>
                </a:solidFill>
              </a:rPr>
              <a:t>Sikre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protokoller</a:t>
            </a:r>
            <a:endParaRPr lang="en-DK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DK" sz="2000" dirty="0">
                <a:solidFill>
                  <a:schemeClr val="bg1"/>
                </a:solidFill>
              </a:rPr>
              <a:t>Demonstration </a:t>
            </a:r>
            <a:r>
              <a:rPr lang="en-DK" sz="2000" dirty="0" err="1">
                <a:solidFill>
                  <a:schemeClr val="bg1"/>
                </a:solidFill>
              </a:rPr>
              <a:t>af</a:t>
            </a:r>
            <a:r>
              <a:rPr lang="en-DK" sz="2000" dirty="0">
                <a:solidFill>
                  <a:schemeClr val="bg1"/>
                </a:solidFill>
              </a:rPr>
              <a:t> HTTP vs. HTTPS</a:t>
            </a:r>
          </a:p>
        </p:txBody>
      </p:sp>
    </p:spTree>
    <p:extLst>
      <p:ext uri="{BB962C8B-B14F-4D97-AF65-F5344CB8AC3E}">
        <p14:creationId xmlns:p14="http://schemas.microsoft.com/office/powerpoint/2010/main" val="175399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787D8-E316-A0AA-3175-C13420BA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2FEC3-2AAD-D8B5-5D24-3EFC074A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 dirty="0">
                <a:solidFill>
                  <a:schemeClr val="bg1"/>
                </a:solidFill>
              </a:rPr>
              <a:t>OSI </a:t>
            </a:r>
            <a:r>
              <a:rPr lang="en-GB" sz="3800" dirty="0" err="1">
                <a:solidFill>
                  <a:schemeClr val="bg1"/>
                </a:solidFill>
              </a:rPr>
              <a:t>modelle</a:t>
            </a:r>
            <a:r>
              <a:rPr lang="en-DK" sz="3800" dirty="0">
                <a:solidFill>
                  <a:schemeClr val="bg1"/>
                </a:solidFill>
              </a:rPr>
              <a:t>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8E01-0B10-83E3-DA1A-2F8669D9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 dirty="0">
                <a:solidFill>
                  <a:schemeClr val="bg1"/>
                </a:solidFill>
              </a:rPr>
              <a:t>En </a:t>
            </a:r>
            <a:r>
              <a:rPr lang="en-DK" sz="2000" dirty="0" err="1">
                <a:solidFill>
                  <a:schemeClr val="bg1"/>
                </a:solidFill>
              </a:rPr>
              <a:t>teoretisk</a:t>
            </a:r>
            <a:r>
              <a:rPr lang="en-DK" sz="2000" dirty="0">
                <a:solidFill>
                  <a:schemeClr val="bg1"/>
                </a:solidFill>
              </a:rPr>
              <a:t> model</a:t>
            </a:r>
          </a:p>
          <a:p>
            <a:pPr marL="0" indent="0">
              <a:buNone/>
            </a:pPr>
            <a:endParaRPr lang="en-DK" sz="2000" dirty="0">
              <a:solidFill>
                <a:schemeClr val="bg1"/>
              </a:solidFill>
            </a:endParaRPr>
          </a:p>
          <a:p>
            <a:r>
              <a:rPr lang="en-DK" sz="2000" dirty="0" err="1">
                <a:solidFill>
                  <a:schemeClr val="bg1"/>
                </a:solidFill>
              </a:rPr>
              <a:t>Opdeler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netværks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DK" sz="2000" dirty="0">
                <a:solidFill>
                  <a:schemeClr val="bg1"/>
                </a:solidFill>
              </a:rPr>
              <a:t>k</a:t>
            </a:r>
            <a:r>
              <a:rPr lang="en-GB" sz="2000" dirty="0" err="1">
                <a:solidFill>
                  <a:schemeClr val="bg1"/>
                </a:solidFill>
              </a:rPr>
              <a:t>ommuni</a:t>
            </a:r>
            <a:r>
              <a:rPr lang="en-DK" sz="2000" dirty="0">
                <a:solidFill>
                  <a:schemeClr val="bg1"/>
                </a:solidFill>
              </a:rPr>
              <a:t>k</a:t>
            </a:r>
            <a:r>
              <a:rPr lang="en-GB" sz="2000" dirty="0" err="1">
                <a:solidFill>
                  <a:schemeClr val="bg1"/>
                </a:solidFill>
              </a:rPr>
              <a:t>ation</a:t>
            </a:r>
            <a:endParaRPr lang="en-DK" sz="2000" dirty="0">
              <a:solidFill>
                <a:schemeClr val="bg1"/>
              </a:solidFill>
            </a:endParaRPr>
          </a:p>
          <a:p>
            <a:endParaRPr lang="en-DK" sz="2000" dirty="0">
              <a:solidFill>
                <a:schemeClr val="bg1"/>
              </a:solidFill>
            </a:endParaRPr>
          </a:p>
          <a:p>
            <a:r>
              <a:rPr lang="en-DK" sz="2000" dirty="0" err="1">
                <a:solidFill>
                  <a:schemeClr val="bg1"/>
                </a:solidFill>
              </a:rPr>
              <a:t>Hvordan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fungere</a:t>
            </a:r>
            <a:r>
              <a:rPr lang="en-DK" sz="2000" dirty="0">
                <a:solidFill>
                  <a:schemeClr val="bg1"/>
                </a:solidFill>
              </a:rPr>
              <a:t> det?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ladsholder til indhold 6" descr="Et billede, der indeholder tekst, skærmbillede, nummer/tal, Font/skrifttype">
            <a:extLst>
              <a:ext uri="{FF2B5EF4-FFF2-40B4-BE49-F238E27FC236}">
                <a16:creationId xmlns:a16="http://schemas.microsoft.com/office/drawing/2014/main" id="{C4DB0F3F-8454-356C-C494-FD03BE30A33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0357"/>
          <a:stretch/>
        </p:blipFill>
        <p:spPr>
          <a:xfrm>
            <a:off x="5816732" y="774187"/>
            <a:ext cx="6375268" cy="59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C3E21-551D-3093-EFCC-87B5BE5B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TCP/IP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FB40E-3248-DCDF-5A7E-EAB91ED6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endParaRPr lang="en-DK" sz="2000" dirty="0">
              <a:solidFill>
                <a:schemeClr val="bg1"/>
              </a:solidFill>
            </a:endParaRPr>
          </a:p>
          <a:p>
            <a:r>
              <a:rPr lang="en-DK" sz="2000" dirty="0">
                <a:solidFill>
                  <a:schemeClr val="bg1"/>
                </a:solidFill>
              </a:rPr>
              <a:t>Ikke bare </a:t>
            </a:r>
            <a:r>
              <a:rPr lang="en-DK" sz="2000" dirty="0" err="1">
                <a:solidFill>
                  <a:schemeClr val="bg1"/>
                </a:solidFill>
              </a:rPr>
              <a:t>teori</a:t>
            </a:r>
            <a:endParaRPr lang="en-DK" sz="2000" dirty="0">
              <a:solidFill>
                <a:schemeClr val="bg1"/>
              </a:solidFill>
            </a:endParaRPr>
          </a:p>
          <a:p>
            <a:endParaRPr lang="en-DK" sz="2000" dirty="0">
              <a:solidFill>
                <a:schemeClr val="bg1"/>
              </a:solidFill>
            </a:endParaRPr>
          </a:p>
          <a:p>
            <a:r>
              <a:rPr lang="en-DK" sz="2000" dirty="0" err="1">
                <a:solidFill>
                  <a:schemeClr val="bg1"/>
                </a:solidFill>
              </a:rPr>
              <a:t>Opdeler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netværks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DK" sz="2000" dirty="0">
                <a:solidFill>
                  <a:schemeClr val="bg1"/>
                </a:solidFill>
              </a:rPr>
              <a:t>k</a:t>
            </a:r>
            <a:r>
              <a:rPr lang="en-GB" sz="2000" dirty="0" err="1">
                <a:solidFill>
                  <a:schemeClr val="bg1"/>
                </a:solidFill>
              </a:rPr>
              <a:t>ommuni</a:t>
            </a:r>
            <a:r>
              <a:rPr lang="en-DK" sz="2000" dirty="0">
                <a:solidFill>
                  <a:schemeClr val="bg1"/>
                </a:solidFill>
              </a:rPr>
              <a:t>k</a:t>
            </a:r>
            <a:r>
              <a:rPr lang="en-GB" sz="2000" dirty="0" err="1">
                <a:solidFill>
                  <a:schemeClr val="bg1"/>
                </a:solidFill>
              </a:rPr>
              <a:t>ation</a:t>
            </a:r>
            <a:endParaRPr lang="en-DK" sz="2000" dirty="0">
              <a:solidFill>
                <a:schemeClr val="bg1"/>
              </a:solidFill>
            </a:endParaRPr>
          </a:p>
          <a:p>
            <a:endParaRPr lang="en-DK" sz="2000" dirty="0">
              <a:solidFill>
                <a:schemeClr val="bg1"/>
              </a:solidFill>
            </a:endParaRPr>
          </a:p>
          <a:p>
            <a:r>
              <a:rPr lang="en-DK" sz="2000" dirty="0">
                <a:solidFill>
                  <a:schemeClr val="bg1"/>
                </a:solidFill>
              </a:rPr>
              <a:t>Alle b</a:t>
            </a:r>
            <a:r>
              <a:rPr lang="en-GB" sz="2000" dirty="0" err="1">
                <a:solidFill>
                  <a:schemeClr val="bg1"/>
                </a:solidFill>
              </a:rPr>
              <a:t>ur</a:t>
            </a:r>
            <a:r>
              <a:rPr lang="en-DK" sz="2000" dirty="0">
                <a:solidFill>
                  <a:schemeClr val="bg1"/>
                </a:solidFill>
              </a:rPr>
              <a:t>ger det</a:t>
            </a:r>
          </a:p>
          <a:p>
            <a:endParaRPr lang="en-DK" sz="2000" dirty="0">
              <a:solidFill>
                <a:schemeClr val="bg1"/>
              </a:solidFill>
            </a:endParaRPr>
          </a:p>
          <a:p>
            <a:r>
              <a:rPr lang="en-DK" sz="2000" dirty="0" err="1">
                <a:solidFill>
                  <a:schemeClr val="bg1"/>
                </a:solidFill>
              </a:rPr>
              <a:t>Hvordan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fungere</a:t>
            </a:r>
            <a:r>
              <a:rPr lang="en-DK" sz="2000" dirty="0">
                <a:solidFill>
                  <a:schemeClr val="bg1"/>
                </a:solidFill>
              </a:rPr>
              <a:t> det?</a:t>
            </a:r>
          </a:p>
          <a:p>
            <a:endParaRPr lang="en-DK" sz="2000" dirty="0">
              <a:solidFill>
                <a:schemeClr val="bg1"/>
              </a:solidFill>
            </a:endParaRPr>
          </a:p>
          <a:p>
            <a:endParaRPr lang="en-DK" sz="2000" dirty="0">
              <a:solidFill>
                <a:schemeClr val="bg1"/>
              </a:solidFill>
            </a:endParaRPr>
          </a:p>
          <a:p>
            <a:endParaRPr lang="en-DK" sz="2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ladsholder til indhold 5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680F1135-3217-D371-24A1-502B7CFFE96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10062" r="1417" b="1919"/>
          <a:stretch>
            <a:fillRect/>
          </a:stretch>
        </p:blipFill>
        <p:spPr>
          <a:xfrm>
            <a:off x="5717891" y="649106"/>
            <a:ext cx="6474109" cy="60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29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52AC-63B6-C072-056B-E5EE14E0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(U)</a:t>
            </a:r>
            <a:r>
              <a:rPr lang="en-GB" dirty="0" err="1">
                <a:solidFill>
                  <a:schemeClr val="bg1"/>
                </a:solidFill>
              </a:rPr>
              <a:t>Sikre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protokoller</a:t>
            </a:r>
            <a:endParaRPr lang="en-DK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5257BB-74D3-5F53-95DF-CDA88A3F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120753"/>
              </p:ext>
            </p:extLst>
          </p:nvPr>
        </p:nvGraphicFramePr>
        <p:xfrm>
          <a:off x="838200" y="3729084"/>
          <a:ext cx="10515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320296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78000221"/>
                    </a:ext>
                  </a:extLst>
                </a:gridCol>
              </a:tblGrid>
              <a:tr h="195053">
                <a:tc>
                  <a:txBody>
                    <a:bodyPr/>
                    <a:lstStyle/>
                    <a:p>
                      <a:r>
                        <a:rPr lang="en-DK" dirty="0" err="1"/>
                        <a:t>Usikre</a:t>
                      </a:r>
                      <a:r>
                        <a:rPr lang="en-DK" dirty="0"/>
                        <a:t> </a:t>
                      </a:r>
                      <a:r>
                        <a:rPr lang="en-DK" dirty="0" err="1"/>
                        <a:t>protokoller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K" dirty="0" err="1"/>
                        <a:t>Sikre</a:t>
                      </a:r>
                      <a:r>
                        <a:rPr lang="en-DK" dirty="0"/>
                        <a:t> </a:t>
                      </a:r>
                      <a:r>
                        <a:rPr lang="en-DK" dirty="0" err="1"/>
                        <a:t>protokoller</a:t>
                      </a:r>
                      <a:endParaRPr lang="en-D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4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HTTP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HTTPS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45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FTP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SFTP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93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K" dirty="0"/>
                        <a:t>Telnet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SSH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0433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1B87AD-648D-5059-15E3-56491171DB43}"/>
              </a:ext>
            </a:extLst>
          </p:cNvPr>
          <p:cNvSpPr txBox="1"/>
          <p:nvPr/>
        </p:nvSpPr>
        <p:spPr>
          <a:xfrm>
            <a:off x="973667" y="1989667"/>
            <a:ext cx="10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000" dirty="0" err="1">
                <a:solidFill>
                  <a:schemeClr val="bg1"/>
                </a:solidFill>
              </a:rPr>
              <a:t>Hvad</a:t>
            </a:r>
            <a:r>
              <a:rPr lang="en-DK" sz="2000" dirty="0">
                <a:solidFill>
                  <a:schemeClr val="bg1"/>
                </a:solidFill>
              </a:rPr>
              <a:t> er </a:t>
            </a:r>
            <a:r>
              <a:rPr lang="en-DK" sz="2000" dirty="0" err="1">
                <a:solidFill>
                  <a:schemeClr val="bg1"/>
                </a:solidFill>
              </a:rPr>
              <a:t>forskellen</a:t>
            </a:r>
            <a:r>
              <a:rPr lang="en-DK" sz="20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B59D84-3F53-7C10-0315-53C9C37B218C}"/>
              </a:ext>
            </a:extLst>
          </p:cNvPr>
          <p:cNvCxnSpPr>
            <a:cxnSpLocks/>
          </p:cNvCxnSpPr>
          <p:nvPr/>
        </p:nvCxnSpPr>
        <p:spPr>
          <a:xfrm>
            <a:off x="838200" y="1341596"/>
            <a:ext cx="463957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8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64739-087C-DC70-4A33-1B8FF8601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48F6-1099-8608-97C4-D22E9A34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HTTP </a:t>
            </a:r>
            <a:r>
              <a:rPr lang="en-DK" dirty="0" err="1">
                <a:solidFill>
                  <a:schemeClr val="bg1"/>
                </a:solidFill>
              </a:rPr>
              <a:t>trafik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664A-E4C5-D20F-5303-A268399B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A0C4AC-4CF5-DD6C-B1EB-33ACDADC0163}"/>
              </a:ext>
            </a:extLst>
          </p:cNvPr>
          <p:cNvCxnSpPr/>
          <p:nvPr/>
        </p:nvCxnSpPr>
        <p:spPr>
          <a:xfrm>
            <a:off x="838200" y="1341596"/>
            <a:ext cx="290817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988713C-898E-62B5-30C4-CBFCDB4C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47" y="1464816"/>
            <a:ext cx="8630053" cy="53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2D39D-C060-3BE0-F738-A4FD50D0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B58A-B071-6BE0-E7A9-708477C8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0" y="347369"/>
            <a:ext cx="10515600" cy="1325563"/>
          </a:xfrm>
        </p:spPr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HTTP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60A9-04C4-7522-FD01-096156AE4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DDD223-A502-F302-C4D2-0670813CDC83}"/>
              </a:ext>
            </a:extLst>
          </p:cNvPr>
          <p:cNvCxnSpPr>
            <a:cxnSpLocks/>
          </p:cNvCxnSpPr>
          <p:nvPr/>
        </p:nvCxnSpPr>
        <p:spPr>
          <a:xfrm>
            <a:off x="420950" y="1341596"/>
            <a:ext cx="332542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1D550A-C873-7814-259E-475A526F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261" y="0"/>
            <a:ext cx="805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7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F7EB-0B72-B427-FF73-323825A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HTTPS </a:t>
            </a:r>
            <a:r>
              <a:rPr lang="en-DK" dirty="0" err="1">
                <a:solidFill>
                  <a:schemeClr val="bg1"/>
                </a:solidFill>
              </a:rPr>
              <a:t>trafik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92EF-E661-35EA-0DF5-E8855F569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6908A-30A5-09B7-4F3A-06C7F1DE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50" y="1341596"/>
            <a:ext cx="8290550" cy="55164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308B66-F0E0-8C53-20F7-5BD7B34CE844}"/>
              </a:ext>
            </a:extLst>
          </p:cNvPr>
          <p:cNvCxnSpPr/>
          <p:nvPr/>
        </p:nvCxnSpPr>
        <p:spPr>
          <a:xfrm>
            <a:off x="838200" y="1341596"/>
            <a:ext cx="290817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96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A05E3-3BA4-71F2-7CA2-D9C675EC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C065-B82F-DA54-9B3B-CCC81C94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0" y="347369"/>
            <a:ext cx="10515600" cy="1325563"/>
          </a:xfrm>
        </p:spPr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HTTPS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C488-1926-3B8B-48DC-D7752E4E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AA3F7-5ECB-374C-2B47-D9B435798DFD}"/>
              </a:ext>
            </a:extLst>
          </p:cNvPr>
          <p:cNvCxnSpPr>
            <a:cxnSpLocks/>
          </p:cNvCxnSpPr>
          <p:nvPr/>
        </p:nvCxnSpPr>
        <p:spPr>
          <a:xfrm>
            <a:off x="420950" y="1341596"/>
            <a:ext cx="332542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7C8767-9303-1596-0641-F1B78B99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658" y="0"/>
            <a:ext cx="807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4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950</Words>
  <Application>Microsoft Office PowerPoint</Application>
  <PresentationFormat>Widescreen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Netværk med fokus på OSI, TCP/IP, protokoller og sikkerhed</vt:lpstr>
      <vt:lpstr>Agenda</vt:lpstr>
      <vt:lpstr>OSI modellen</vt:lpstr>
      <vt:lpstr>TCP/IP</vt:lpstr>
      <vt:lpstr>(U)Sikre protokoller</vt:lpstr>
      <vt:lpstr>HTTP trafik</vt:lpstr>
      <vt:lpstr>HTTP stream</vt:lpstr>
      <vt:lpstr>HTTPS trafik</vt:lpstr>
      <vt:lpstr>HTTPS stream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Noah Christian Rosenkjær</dc:creator>
  <cp:lastModifiedBy>Noah Christian Rosenkjær</cp:lastModifiedBy>
  <cp:revision>60</cp:revision>
  <dcterms:created xsi:type="dcterms:W3CDTF">2025-11-06T10:53:56Z</dcterms:created>
  <dcterms:modified xsi:type="dcterms:W3CDTF">2025-11-10T09:38:18Z</dcterms:modified>
</cp:coreProperties>
</file>